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4" r:id="rId15"/>
    <p:sldId id="315"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4"/>
            <p14:sldId id="315"/>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DBFF"/>
    <a:srgbClr val="FE9900"/>
    <a:srgbClr val="FDBC00"/>
    <a:srgbClr val="FFE81C"/>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75" d="100"/>
          <a:sy n="75" d="100"/>
        </p:scale>
        <p:origin x="773" y="62"/>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28/06/2024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31956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14</a:t>
            </a:fld>
            <a:endParaRPr lang="en-ID"/>
          </a:p>
        </p:txBody>
      </p:sp>
    </p:spTree>
    <p:extLst>
      <p:ext uri="{BB962C8B-B14F-4D97-AF65-F5344CB8AC3E}">
        <p14:creationId xmlns:p14="http://schemas.microsoft.com/office/powerpoint/2010/main" val="70395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28/06/2024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6/28/2024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4" Type="http://schemas.openxmlformats.org/officeDocument/2006/relationships/hyperlink" Target="https://www.statista.com/statistics/672747/amazons-consolidated-net-revenue-by-segment/"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Tarush Tanwar</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EF95637A-46FF-A5E8-36B1-5CB7D8CC5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3638513"/>
            <a:ext cx="2783840" cy="1046781"/>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00B0F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4" name="Picture 3">
            <a:extLst>
              <a:ext uri="{FF2B5EF4-FFF2-40B4-BE49-F238E27FC236}">
                <a16:creationId xmlns:a16="http://schemas.microsoft.com/office/drawing/2014/main" id="{ACF2891F-8D81-CC24-834E-3BC27401A1BF}"/>
              </a:ext>
            </a:extLst>
          </p:cNvPr>
          <p:cNvPicPr>
            <a:picLocks noChangeAspect="1"/>
          </p:cNvPicPr>
          <p:nvPr/>
        </p:nvPicPr>
        <p:blipFill rotWithShape="1">
          <a:blip r:embed="rId3"/>
          <a:srcRect l="6070" t="2376" r="6070" b="5778"/>
          <a:stretch/>
        </p:blipFill>
        <p:spPr>
          <a:xfrm>
            <a:off x="0" y="0"/>
            <a:ext cx="12192000" cy="6858000"/>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7BCE4-1435-5FA4-E8BB-E8167D49C07D}"/>
              </a:ext>
            </a:extLst>
          </p:cNvPr>
          <p:cNvPicPr>
            <a:picLocks noChangeAspect="1"/>
          </p:cNvPicPr>
          <p:nvPr/>
        </p:nvPicPr>
        <p:blipFill rotWithShape="1">
          <a:blip r:embed="rId2"/>
          <a:srcRect l="6167" t="2814" r="6167" b="6370"/>
          <a:stretch/>
        </p:blipFill>
        <p:spPr>
          <a:xfrm>
            <a:off x="0" y="0"/>
            <a:ext cx="12192000" cy="6858000"/>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7" name="Oval 86">
            <a:extLst>
              <a:ext uri="{FF2B5EF4-FFF2-40B4-BE49-F238E27FC236}">
                <a16:creationId xmlns:a16="http://schemas.microsoft.com/office/drawing/2014/main" id="{9A461E40-30C0-4F71-9FDA-45BFE4F5C8B5}"/>
              </a:ext>
            </a:extLst>
          </p:cNvPr>
          <p:cNvSpPr/>
          <p:nvPr/>
        </p:nvSpPr>
        <p:spPr>
          <a:xfrm>
            <a:off x="11257327" y="638396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itle 11">
            <a:extLst>
              <a:ext uri="{FF2B5EF4-FFF2-40B4-BE49-F238E27FC236}">
                <a16:creationId xmlns:a16="http://schemas.microsoft.com/office/drawing/2014/main" id="{8CFFA690-F0C5-83CD-572F-EEB21625C35C}"/>
              </a:ext>
            </a:extLst>
          </p:cNvPr>
          <p:cNvSpPr>
            <a:spLocks noGrp="1"/>
          </p:cNvSpPr>
          <p:nvPr>
            <p:ph type="title"/>
          </p:nvPr>
        </p:nvSpPr>
        <p:spPr/>
        <p:txBody>
          <a:bodyPr/>
          <a:lstStyle/>
          <a:p>
            <a:r>
              <a:rPr lang="en-IN" sz="4000" dirty="0"/>
              <a:t>Insights</a:t>
            </a:r>
            <a:endParaRPr lang="en-IN" dirty="0"/>
          </a:p>
        </p:txBody>
      </p:sp>
      <p:sp>
        <p:nvSpPr>
          <p:cNvPr id="13" name="Content Placeholder 12">
            <a:extLst>
              <a:ext uri="{FF2B5EF4-FFF2-40B4-BE49-F238E27FC236}">
                <a16:creationId xmlns:a16="http://schemas.microsoft.com/office/drawing/2014/main" id="{7F40CAA3-FDC6-114F-2CF3-0F2EBB37A55C}"/>
              </a:ext>
            </a:extLst>
          </p:cNvPr>
          <p:cNvSpPr>
            <a:spLocks noGrp="1"/>
          </p:cNvSpPr>
          <p:nvPr>
            <p:ph idx="1"/>
          </p:nvPr>
        </p:nvSpPr>
        <p:spPr/>
        <p:txBody>
          <a:bodyPr>
            <a:normAutofit fontScale="25000" lnSpcReduction="20000"/>
          </a:bodyPr>
          <a:lstStyle/>
          <a:p>
            <a:pPr marL="0" indent="0">
              <a:buNone/>
            </a:pPr>
            <a:endParaRPr lang="en-US" dirty="0"/>
          </a:p>
          <a:p>
            <a:pPr marL="0" indent="0">
              <a:buNone/>
            </a:pPr>
            <a:r>
              <a:rPr lang="en-US" sz="7200" dirty="0">
                <a:latin typeface="+mn-lt"/>
              </a:rPr>
              <a:t>Financial Performance</a:t>
            </a:r>
          </a:p>
          <a:p>
            <a:r>
              <a:rPr lang="en-US" sz="7200" dirty="0">
                <a:latin typeface="+mn-lt"/>
              </a:rPr>
              <a:t>Total Sales and Profit</a:t>
            </a:r>
            <a:r>
              <a:rPr lang="en-US" sz="7200" dirty="0">
                <a:solidFill>
                  <a:srgbClr val="00B0F0"/>
                </a:solidFill>
                <a:latin typeface="+mn-lt"/>
              </a:rPr>
              <a:t>: With total sales of </a:t>
            </a:r>
            <a:r>
              <a:rPr lang="en-US" sz="7200" dirty="0">
                <a:solidFill>
                  <a:srgbClr val="FF0000"/>
                </a:solidFill>
                <a:latin typeface="+mn-lt"/>
              </a:rPr>
              <a:t>$137.35 million </a:t>
            </a:r>
            <a:r>
              <a:rPr lang="en-US" sz="7200" dirty="0">
                <a:solidFill>
                  <a:srgbClr val="00B0F0"/>
                </a:solidFill>
                <a:latin typeface="+mn-lt"/>
              </a:rPr>
              <a:t>and a profit of </a:t>
            </a:r>
            <a:r>
              <a:rPr lang="en-US" sz="7200" dirty="0">
                <a:solidFill>
                  <a:srgbClr val="FF0000"/>
                </a:solidFill>
                <a:latin typeface="+mn-lt"/>
              </a:rPr>
              <a:t>$44.17 million</a:t>
            </a:r>
            <a:r>
              <a:rPr lang="en-US" sz="7200" dirty="0">
                <a:solidFill>
                  <a:srgbClr val="00B0F0"/>
                </a:solidFill>
                <a:latin typeface="+mn-lt"/>
              </a:rPr>
              <a:t>, the business has a profit margin of approximately </a:t>
            </a:r>
            <a:r>
              <a:rPr lang="en-US" sz="7200" dirty="0">
                <a:solidFill>
                  <a:srgbClr val="FF0000"/>
                </a:solidFill>
                <a:latin typeface="+mn-lt"/>
              </a:rPr>
              <a:t>32.14%, </a:t>
            </a:r>
            <a:r>
              <a:rPr lang="en-US" sz="7200" dirty="0">
                <a:solidFill>
                  <a:srgbClr val="00B0F0"/>
                </a:solidFill>
                <a:latin typeface="+mn-lt"/>
              </a:rPr>
              <a:t>indicating a healthy profit generation from its sales activities.</a:t>
            </a:r>
          </a:p>
          <a:p>
            <a:r>
              <a:rPr lang="en-US" sz="7200" dirty="0">
                <a:latin typeface="+mn-lt"/>
              </a:rPr>
              <a:t>Average Profit Margin: </a:t>
            </a:r>
            <a:r>
              <a:rPr lang="en-US" sz="7200" dirty="0">
                <a:solidFill>
                  <a:srgbClr val="00B0F0"/>
                </a:solidFill>
                <a:latin typeface="+mn-lt"/>
              </a:rPr>
              <a:t>The average profit margin per unit is </a:t>
            </a:r>
            <a:r>
              <a:rPr lang="en-US" sz="7200" dirty="0">
                <a:solidFill>
                  <a:srgbClr val="FF0000"/>
                </a:solidFill>
                <a:latin typeface="+mn-lt"/>
              </a:rPr>
              <a:t>$32.16</a:t>
            </a:r>
            <a:r>
              <a:rPr lang="en-US" sz="7200" dirty="0">
                <a:solidFill>
                  <a:srgbClr val="00B0F0"/>
                </a:solidFill>
                <a:latin typeface="+mn-lt"/>
              </a:rPr>
              <a:t>. This figure helps in understanding the profitability per product sold.</a:t>
            </a:r>
          </a:p>
          <a:p>
            <a:r>
              <a:rPr lang="en-US" sz="7200" dirty="0">
                <a:latin typeface="+mn-lt"/>
              </a:rPr>
              <a:t>Average Unit Price: </a:t>
            </a:r>
            <a:r>
              <a:rPr lang="en-US" sz="7200" dirty="0">
                <a:solidFill>
                  <a:srgbClr val="00B0F0"/>
                </a:solidFill>
                <a:latin typeface="+mn-lt"/>
              </a:rPr>
              <a:t>With an average unit price of </a:t>
            </a:r>
            <a:r>
              <a:rPr lang="en-US" sz="7200" dirty="0">
                <a:solidFill>
                  <a:srgbClr val="FF0000"/>
                </a:solidFill>
                <a:latin typeface="+mn-lt"/>
              </a:rPr>
              <a:t>$276.76</a:t>
            </a:r>
            <a:r>
              <a:rPr lang="en-US" sz="7200" dirty="0">
                <a:solidFill>
                  <a:srgbClr val="00B0F0"/>
                </a:solidFill>
                <a:latin typeface="+mn-lt"/>
              </a:rPr>
              <a:t>, the business is likely dealing with mid to high-range products.</a:t>
            </a:r>
          </a:p>
          <a:p>
            <a:pPr marL="0" indent="0">
              <a:buNone/>
            </a:pPr>
            <a:endParaRPr lang="en-US" sz="7200" dirty="0">
              <a:solidFill>
                <a:srgbClr val="00B0F0"/>
              </a:solidFill>
              <a:latin typeface="+mn-lt"/>
            </a:endParaRPr>
          </a:p>
          <a:p>
            <a:pPr marL="0" indent="0">
              <a:buNone/>
            </a:pPr>
            <a:r>
              <a:rPr lang="en-US" sz="7200" dirty="0">
                <a:latin typeface="+mn-lt"/>
              </a:rPr>
              <a:t>Sales Channels and Customer Preferences</a:t>
            </a:r>
          </a:p>
          <a:p>
            <a:r>
              <a:rPr lang="en-US" sz="7200" dirty="0">
                <a:latin typeface="+mn-lt"/>
              </a:rPr>
              <a:t>Order Priority: </a:t>
            </a:r>
            <a:r>
              <a:rPr lang="en-US" sz="7200" dirty="0">
                <a:solidFill>
                  <a:srgbClr val="00B0F0"/>
                </a:solidFill>
                <a:latin typeface="+mn-lt"/>
              </a:rPr>
              <a:t>The highest sales from </a:t>
            </a:r>
            <a:r>
              <a:rPr lang="en-US" sz="7200" dirty="0">
                <a:solidFill>
                  <a:srgbClr val="FF0000"/>
                </a:solidFill>
                <a:latin typeface="+mn-lt"/>
              </a:rPr>
              <a:t>“H”</a:t>
            </a:r>
            <a:r>
              <a:rPr lang="en-US" sz="7200" dirty="0">
                <a:solidFill>
                  <a:srgbClr val="00B0F0"/>
                </a:solidFill>
                <a:latin typeface="+mn-lt"/>
              </a:rPr>
              <a:t> order priority indicate a strong customer demand for fast delivery. This suggests the importance of maintaining efficient logistics and supply chain operations to meet this need.</a:t>
            </a:r>
          </a:p>
          <a:p>
            <a:r>
              <a:rPr lang="en-US" sz="7200" dirty="0">
                <a:latin typeface="+mn-lt"/>
              </a:rPr>
              <a:t>Sales by Product Category: </a:t>
            </a:r>
            <a:r>
              <a:rPr lang="en-US" sz="7200" dirty="0">
                <a:solidFill>
                  <a:srgbClr val="FF0000"/>
                </a:solidFill>
                <a:latin typeface="+mn-lt"/>
              </a:rPr>
              <a:t>"Cosmetics"</a:t>
            </a:r>
            <a:r>
              <a:rPr lang="en-US" sz="7200" dirty="0">
                <a:solidFill>
                  <a:srgbClr val="00B0F0"/>
                </a:solidFill>
                <a:latin typeface="+mn-lt"/>
              </a:rPr>
              <a:t> leading in sales could be due to high consumer demand, possibly driven by trends, brand loyalty, or effective marketing strategies in this category.</a:t>
            </a:r>
          </a:p>
          <a:p>
            <a:r>
              <a:rPr lang="en-US" sz="7200" dirty="0">
                <a:latin typeface="+mn-lt"/>
              </a:rPr>
              <a:t>Sales Channels: </a:t>
            </a:r>
            <a:r>
              <a:rPr lang="en-US" sz="7200" dirty="0">
                <a:solidFill>
                  <a:srgbClr val="00B0F0"/>
                </a:solidFill>
                <a:latin typeface="+mn-lt"/>
              </a:rPr>
              <a:t>The preference for </a:t>
            </a:r>
            <a:r>
              <a:rPr lang="en-US" sz="7200" dirty="0">
                <a:solidFill>
                  <a:srgbClr val="FF0000"/>
                </a:solidFill>
                <a:latin typeface="+mn-lt"/>
              </a:rPr>
              <a:t>“Offline Channel”</a:t>
            </a:r>
            <a:r>
              <a:rPr lang="en-US" sz="7200" dirty="0">
                <a:solidFill>
                  <a:srgbClr val="00B0F0"/>
                </a:solidFill>
                <a:latin typeface="+mn-lt"/>
              </a:rPr>
              <a:t> suggests that customers might value the in-store experience, personal interaction, or immediate product availability.</a:t>
            </a: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spTree>
    <p:extLst>
      <p:ext uri="{BB962C8B-B14F-4D97-AF65-F5344CB8AC3E}">
        <p14:creationId xmlns:p14="http://schemas.microsoft.com/office/powerpoint/2010/main" val="9710416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7" name="Oval 86">
            <a:extLst>
              <a:ext uri="{FF2B5EF4-FFF2-40B4-BE49-F238E27FC236}">
                <a16:creationId xmlns:a16="http://schemas.microsoft.com/office/drawing/2014/main" id="{9A461E40-30C0-4F71-9FDA-45BFE4F5C8B5}"/>
              </a:ext>
            </a:extLst>
          </p:cNvPr>
          <p:cNvSpPr/>
          <p:nvPr/>
        </p:nvSpPr>
        <p:spPr>
          <a:xfrm>
            <a:off x="11257327" y="638396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itle 11">
            <a:extLst>
              <a:ext uri="{FF2B5EF4-FFF2-40B4-BE49-F238E27FC236}">
                <a16:creationId xmlns:a16="http://schemas.microsoft.com/office/drawing/2014/main" id="{8CFFA690-F0C5-83CD-572F-EEB21625C35C}"/>
              </a:ext>
            </a:extLst>
          </p:cNvPr>
          <p:cNvSpPr>
            <a:spLocks noGrp="1"/>
          </p:cNvSpPr>
          <p:nvPr>
            <p:ph type="title"/>
          </p:nvPr>
        </p:nvSpPr>
        <p:spPr/>
        <p:txBody>
          <a:bodyPr/>
          <a:lstStyle/>
          <a:p>
            <a:r>
              <a:rPr lang="en-IN" sz="4000" dirty="0"/>
              <a:t>Insights</a:t>
            </a:r>
            <a:endParaRPr lang="en-IN" dirty="0"/>
          </a:p>
        </p:txBody>
      </p:sp>
      <p:sp>
        <p:nvSpPr>
          <p:cNvPr id="13" name="Content Placeholder 12">
            <a:extLst>
              <a:ext uri="{FF2B5EF4-FFF2-40B4-BE49-F238E27FC236}">
                <a16:creationId xmlns:a16="http://schemas.microsoft.com/office/drawing/2014/main" id="{7F40CAA3-FDC6-114F-2CF3-0F2EBB37A55C}"/>
              </a:ext>
            </a:extLst>
          </p:cNvPr>
          <p:cNvSpPr>
            <a:spLocks noGrp="1"/>
          </p:cNvSpPr>
          <p:nvPr>
            <p:ph idx="1"/>
          </p:nvPr>
        </p:nvSpPr>
        <p:spPr/>
        <p:txBody>
          <a:bodyPr>
            <a:normAutofit fontScale="25000" lnSpcReduction="20000"/>
          </a:bodyPr>
          <a:lstStyle/>
          <a:p>
            <a:pPr marL="0" indent="0">
              <a:buNone/>
            </a:pPr>
            <a:r>
              <a:rPr lang="en-US" sz="7200" dirty="0">
                <a:latin typeface="+mn-lt"/>
              </a:rPr>
              <a:t>Temporal and Regional Trends</a:t>
            </a:r>
          </a:p>
          <a:p>
            <a:r>
              <a:rPr lang="en-US" sz="7200" dirty="0">
                <a:latin typeface="+mn-lt"/>
              </a:rPr>
              <a:t>Yearly Sales Performance: </a:t>
            </a:r>
            <a:r>
              <a:rPr lang="en-US" sz="7200" dirty="0">
                <a:solidFill>
                  <a:srgbClr val="00B0F0"/>
                </a:solidFill>
                <a:latin typeface="+mn-lt"/>
              </a:rPr>
              <a:t>The peak sales in </a:t>
            </a:r>
            <a:r>
              <a:rPr lang="en-US" sz="7200" dirty="0">
                <a:solidFill>
                  <a:srgbClr val="FF0000"/>
                </a:solidFill>
                <a:latin typeface="+mn-lt"/>
              </a:rPr>
              <a:t>2012</a:t>
            </a:r>
            <a:r>
              <a:rPr lang="en-US" sz="7200" dirty="0">
                <a:solidFill>
                  <a:srgbClr val="00B0F0"/>
                </a:solidFill>
                <a:latin typeface="+mn-lt"/>
              </a:rPr>
              <a:t> could be analyzed further to understand the factors that contributed to this spike (e.g., economic conditions, product launches, marketing campaigns).</a:t>
            </a:r>
          </a:p>
          <a:p>
            <a:r>
              <a:rPr lang="en-US" sz="7200" dirty="0">
                <a:latin typeface="+mn-lt"/>
              </a:rPr>
              <a:t>Regional Sales: </a:t>
            </a:r>
            <a:r>
              <a:rPr lang="en-US" sz="7200" dirty="0">
                <a:solidFill>
                  <a:srgbClr val="00B0F0"/>
                </a:solidFill>
                <a:latin typeface="+mn-lt"/>
              </a:rPr>
              <a:t>The highest sales in the </a:t>
            </a:r>
            <a:r>
              <a:rPr lang="en-US" sz="7200" dirty="0">
                <a:solidFill>
                  <a:srgbClr val="FF0000"/>
                </a:solidFill>
                <a:latin typeface="+mn-lt"/>
              </a:rPr>
              <a:t>Sub-Saharan Africa region</a:t>
            </a:r>
            <a:r>
              <a:rPr lang="en-US" sz="7200" dirty="0">
                <a:solidFill>
                  <a:srgbClr val="00B0F0"/>
                </a:solidFill>
                <a:latin typeface="+mn-lt"/>
              </a:rPr>
              <a:t> could be indicative of emerging markets, increased disposable income, or effective market penetration strategies in these areas.</a:t>
            </a:r>
          </a:p>
          <a:p>
            <a:endParaRPr lang="en-US" sz="7200" dirty="0">
              <a:solidFill>
                <a:srgbClr val="00B0F0"/>
              </a:solidFill>
              <a:latin typeface="+mn-lt"/>
            </a:endParaRPr>
          </a:p>
          <a:p>
            <a:pPr marL="0" indent="0">
              <a:buNone/>
            </a:pPr>
            <a:r>
              <a:rPr lang="en-US" sz="7200" dirty="0">
                <a:latin typeface="+mn-lt"/>
              </a:rPr>
              <a:t>Strategic Implications</a:t>
            </a:r>
          </a:p>
          <a:p>
            <a:r>
              <a:rPr lang="en-US" sz="7200" dirty="0">
                <a:latin typeface="+mn-lt"/>
              </a:rPr>
              <a:t>Enhance Delivery Speed: </a:t>
            </a:r>
            <a:r>
              <a:rPr lang="en-US" sz="7200" dirty="0">
                <a:solidFill>
                  <a:srgbClr val="00B0F0"/>
                </a:solidFill>
                <a:latin typeface="+mn-lt"/>
              </a:rPr>
              <a:t>Given the high sales associated with the </a:t>
            </a:r>
            <a:r>
              <a:rPr lang="en-US" sz="7200" dirty="0">
                <a:solidFill>
                  <a:srgbClr val="FF0000"/>
                </a:solidFill>
                <a:latin typeface="+mn-lt"/>
              </a:rPr>
              <a:t>“H”</a:t>
            </a:r>
            <a:r>
              <a:rPr lang="en-US" sz="7200" dirty="0">
                <a:solidFill>
                  <a:srgbClr val="00B0F0"/>
                </a:solidFill>
                <a:latin typeface="+mn-lt"/>
              </a:rPr>
              <a:t> order priority, investing in logistics to ensure fast delivery could further boost sales and customer satisfaction.</a:t>
            </a:r>
          </a:p>
          <a:p>
            <a:r>
              <a:rPr lang="en-US" sz="7200" dirty="0">
                <a:latin typeface="+mn-lt"/>
              </a:rPr>
              <a:t>Focus on Cosmetics: </a:t>
            </a:r>
            <a:r>
              <a:rPr lang="en-US" sz="7200" dirty="0">
                <a:solidFill>
                  <a:srgbClr val="00B0F0"/>
                </a:solidFill>
                <a:latin typeface="+mn-lt"/>
              </a:rPr>
              <a:t>Strengthening the product range, marketing, and distribution of cosmetics can capitalize on this high-demand category.</a:t>
            </a:r>
          </a:p>
          <a:p>
            <a:r>
              <a:rPr lang="en-US" sz="7200" dirty="0">
                <a:latin typeface="+mn-lt"/>
              </a:rPr>
              <a:t>Optimize Offline Sales: </a:t>
            </a:r>
            <a:r>
              <a:rPr lang="en-US" sz="7200" dirty="0">
                <a:solidFill>
                  <a:srgbClr val="00B0F0"/>
                </a:solidFill>
                <a:latin typeface="+mn-lt"/>
              </a:rPr>
              <a:t>Improving the in-store experience, expanding offline retail presence, and integrating online-offline shopping experiences could leverage the preference for </a:t>
            </a:r>
            <a:r>
              <a:rPr lang="en-US" sz="7200" dirty="0">
                <a:solidFill>
                  <a:srgbClr val="FF0000"/>
                </a:solidFill>
                <a:latin typeface="+mn-lt"/>
              </a:rPr>
              <a:t>offline channels</a:t>
            </a:r>
            <a:r>
              <a:rPr lang="en-US" sz="7200" dirty="0">
                <a:solidFill>
                  <a:srgbClr val="00B0F0"/>
                </a:solidFill>
                <a:latin typeface="+mn-lt"/>
              </a:rPr>
              <a:t>.</a:t>
            </a:r>
          </a:p>
          <a:p>
            <a:r>
              <a:rPr lang="en-US" sz="7200" dirty="0">
                <a:latin typeface="+mn-lt"/>
              </a:rPr>
              <a:t>Analyze Peak Year Strategies: </a:t>
            </a:r>
            <a:r>
              <a:rPr lang="en-US" sz="7200" dirty="0">
                <a:solidFill>
                  <a:srgbClr val="00B0F0"/>
                </a:solidFill>
                <a:latin typeface="+mn-lt"/>
              </a:rPr>
              <a:t>Understanding what drove the peak sales in </a:t>
            </a:r>
            <a:r>
              <a:rPr lang="en-US" sz="7200" dirty="0">
                <a:solidFill>
                  <a:srgbClr val="FF0000"/>
                </a:solidFill>
                <a:latin typeface="+mn-lt"/>
              </a:rPr>
              <a:t>2012</a:t>
            </a:r>
            <a:r>
              <a:rPr lang="en-US" sz="7200" dirty="0">
                <a:solidFill>
                  <a:srgbClr val="00B0F0"/>
                </a:solidFill>
                <a:latin typeface="+mn-lt"/>
              </a:rPr>
              <a:t> can provide insights for replicating successful strategies in future planning.</a:t>
            </a:r>
          </a:p>
          <a:p>
            <a:r>
              <a:rPr lang="en-US" sz="7200" dirty="0">
                <a:latin typeface="+mn-lt"/>
              </a:rPr>
              <a:t>Expand in Sub-Saharan Africa: </a:t>
            </a:r>
            <a:r>
              <a:rPr lang="en-US" sz="7200" dirty="0">
                <a:solidFill>
                  <a:srgbClr val="00B0F0"/>
                </a:solidFill>
                <a:latin typeface="+mn-lt"/>
              </a:rPr>
              <a:t>Tailoring marketing strategies, products, and distribution networks to the preferences and needs of customers in </a:t>
            </a:r>
            <a:r>
              <a:rPr lang="en-US" sz="7200" dirty="0">
                <a:solidFill>
                  <a:srgbClr val="FF0000"/>
                </a:solidFill>
                <a:latin typeface="+mn-lt"/>
              </a:rPr>
              <a:t>Sub-Saharan Africa </a:t>
            </a:r>
            <a:r>
              <a:rPr lang="en-US" sz="7200" dirty="0">
                <a:solidFill>
                  <a:srgbClr val="00B0F0"/>
                </a:solidFill>
                <a:latin typeface="+mn-lt"/>
              </a:rPr>
              <a:t>can sustain and grow sales in this region.</a:t>
            </a:r>
          </a:p>
          <a:p>
            <a:pPr marL="0" indent="0">
              <a:buNone/>
            </a:pPr>
            <a:endParaRPr lang="en-IN" dirty="0"/>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p:txBody>
          <a:bodyPr/>
          <a:lstStyle/>
          <a:p>
            <a:pPr algn="ctr"/>
            <a:fld id="{9D6A4950-2E50-4A2B-B8A2-4ABC9E129430}" type="slidenum">
              <a:rPr lang="en-ID" sz="1050" smtClean="0">
                <a:solidFill>
                  <a:schemeClr val="bg1"/>
                </a:solidFill>
              </a:rPr>
              <a:pPr algn="ctr"/>
              <a:t>14</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spTree>
    <p:extLst>
      <p:ext uri="{BB962C8B-B14F-4D97-AF65-F5344CB8AC3E}">
        <p14:creationId xmlns:p14="http://schemas.microsoft.com/office/powerpoint/2010/main" val="111495495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DBFF"/>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121429126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Title</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Analyzing Amazon Sales Data</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B0F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a:solidFill>
            <a:srgbClr val="00B0F0"/>
          </a:solidFill>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a:grpFill/>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grp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grp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grp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grp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solidFill>
            <a:srgbClr val="00B0F0"/>
          </a:solidFill>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grp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grp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grp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grp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grp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grp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Platform.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68313" y="381867"/>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10" name="Picture 9">
            <a:extLst>
              <a:ext uri="{FF2B5EF4-FFF2-40B4-BE49-F238E27FC236}">
                <a16:creationId xmlns:a16="http://schemas.microsoft.com/office/drawing/2014/main" id="{745EBD92-65C8-07C6-C52D-38C0F2F02E43}"/>
              </a:ext>
            </a:extLst>
          </p:cNvPr>
          <p:cNvPicPr>
            <a:picLocks noChangeAspect="1"/>
          </p:cNvPicPr>
          <p:nvPr/>
        </p:nvPicPr>
        <p:blipFill>
          <a:blip r:embed="rId4"/>
          <a:stretch>
            <a:fillRect/>
          </a:stretch>
        </p:blipFill>
        <p:spPr>
          <a:xfrm>
            <a:off x="6507883" y="1170588"/>
            <a:ext cx="5244169" cy="4927712"/>
          </a:xfrm>
          <a:prstGeom prst="rect">
            <a:avLst/>
          </a:prstGeom>
        </p:spPr>
      </p:pic>
      <p:pic>
        <p:nvPicPr>
          <p:cNvPr id="13" name="Picture 12">
            <a:extLst>
              <a:ext uri="{FF2B5EF4-FFF2-40B4-BE49-F238E27FC236}">
                <a16:creationId xmlns:a16="http://schemas.microsoft.com/office/drawing/2014/main" id="{DF54153D-EDAB-1BDB-35DA-7B8E03A2D6BF}"/>
              </a:ext>
            </a:extLst>
          </p:cNvPr>
          <p:cNvPicPr>
            <a:picLocks noChangeAspect="1"/>
          </p:cNvPicPr>
          <p:nvPr/>
        </p:nvPicPr>
        <p:blipFill>
          <a:blip r:embed="rId5"/>
          <a:stretch>
            <a:fillRect/>
          </a:stretch>
        </p:blipFill>
        <p:spPr>
          <a:xfrm>
            <a:off x="439948" y="1443646"/>
            <a:ext cx="5656052" cy="4654654"/>
          </a:xfrm>
          <a:prstGeom prst="rect">
            <a:avLst/>
          </a:prstGeom>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9" name="Picture 8">
            <a:extLst>
              <a:ext uri="{FF2B5EF4-FFF2-40B4-BE49-F238E27FC236}">
                <a16:creationId xmlns:a16="http://schemas.microsoft.com/office/drawing/2014/main" id="{B129CF7B-63BD-9494-6AA1-E26D0D2E1C1C}"/>
              </a:ext>
            </a:extLst>
          </p:cNvPr>
          <p:cNvPicPr>
            <a:picLocks noChangeAspect="1"/>
          </p:cNvPicPr>
          <p:nvPr/>
        </p:nvPicPr>
        <p:blipFill>
          <a:blip r:embed="rId4"/>
          <a:stretch>
            <a:fillRect/>
          </a:stretch>
        </p:blipFill>
        <p:spPr>
          <a:xfrm>
            <a:off x="207985" y="1573162"/>
            <a:ext cx="5816015" cy="4482742"/>
          </a:xfrm>
          <a:prstGeom prst="rect">
            <a:avLst/>
          </a:prstGeom>
        </p:spPr>
      </p:pic>
      <p:pic>
        <p:nvPicPr>
          <p:cNvPr id="11" name="Picture 10">
            <a:extLst>
              <a:ext uri="{FF2B5EF4-FFF2-40B4-BE49-F238E27FC236}">
                <a16:creationId xmlns:a16="http://schemas.microsoft.com/office/drawing/2014/main" id="{2711CDEF-E4BF-8D44-4100-66B8192F841D}"/>
              </a:ext>
            </a:extLst>
          </p:cNvPr>
          <p:cNvPicPr>
            <a:picLocks noChangeAspect="1"/>
          </p:cNvPicPr>
          <p:nvPr/>
        </p:nvPicPr>
        <p:blipFill>
          <a:blip r:embed="rId5"/>
          <a:stretch>
            <a:fillRect/>
          </a:stretch>
        </p:blipFill>
        <p:spPr>
          <a:xfrm>
            <a:off x="6096000" y="1573162"/>
            <a:ext cx="5686425" cy="4483805"/>
          </a:xfrm>
          <a:prstGeom prst="rect">
            <a:avLst/>
          </a:prstGeom>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1030" name="Picture 6">
            <a:extLst>
              <a:ext uri="{FF2B5EF4-FFF2-40B4-BE49-F238E27FC236}">
                <a16:creationId xmlns:a16="http://schemas.microsoft.com/office/drawing/2014/main" id="{33330D9B-63D7-935F-D9E0-F62EF6B1B1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406"/>
          <a:stretch/>
        </p:blipFill>
        <p:spPr bwMode="auto">
          <a:xfrm>
            <a:off x="0" y="1064519"/>
            <a:ext cx="11568572"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822</Words>
  <Application>Microsoft Office PowerPoint</Application>
  <PresentationFormat>Widescreen</PresentationFormat>
  <Paragraphs>90</Paragraphs>
  <Slides>15</Slides>
  <Notes>13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7" baseType="lpstr">
      <vt:lpstr>Arial</vt:lpstr>
      <vt:lpstr>ArialMT</vt:lpstr>
      <vt:lpstr>Calibri</vt:lpstr>
      <vt:lpstr>Calibri Light</vt:lpstr>
      <vt:lpstr>Fira Sans Medium</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Tarush Tanwar</cp:lastModifiedBy>
  <cp:revision>25</cp:revision>
  <dcterms:created xsi:type="dcterms:W3CDTF">2022-01-20T05:04:38Z</dcterms:created>
  <dcterms:modified xsi:type="dcterms:W3CDTF">2024-06-28T19:06:38Z</dcterms:modified>
</cp:coreProperties>
</file>